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0" r:id="rId7"/>
    <p:sldId id="262" r:id="rId8"/>
    <p:sldId id="263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164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4A913C-72E2-4970-AA28-488B8CEE9D6C}" type="datetimeFigureOut">
              <a:rPr lang="ru-RU" smtClean="0"/>
              <a:pPr/>
              <a:t>29.12.2015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6ED71-2072-454E-AA52-78A024E4360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4A913C-72E2-4970-AA28-488B8CEE9D6C}" type="datetimeFigureOut">
              <a:rPr lang="ru-RU" smtClean="0"/>
              <a:pPr/>
              <a:t>29.12.2015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6ED71-2072-454E-AA52-78A024E4360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4A913C-72E2-4970-AA28-488B8CEE9D6C}" type="datetimeFigureOut">
              <a:rPr lang="ru-RU" smtClean="0"/>
              <a:pPr/>
              <a:t>29.12.2015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6ED71-2072-454E-AA52-78A024E4360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4A913C-72E2-4970-AA28-488B8CEE9D6C}" type="datetimeFigureOut">
              <a:rPr lang="ru-RU" smtClean="0"/>
              <a:pPr/>
              <a:t>29.12.2015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6ED71-2072-454E-AA52-78A024E4360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4A913C-72E2-4970-AA28-488B8CEE9D6C}" type="datetimeFigureOut">
              <a:rPr lang="ru-RU" smtClean="0"/>
              <a:pPr/>
              <a:t>29.12.2015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6ED71-2072-454E-AA52-78A024E4360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4A913C-72E2-4970-AA28-488B8CEE9D6C}" type="datetimeFigureOut">
              <a:rPr lang="ru-RU" smtClean="0"/>
              <a:pPr/>
              <a:t>29.12.2015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6ED71-2072-454E-AA52-78A024E4360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4A913C-72E2-4970-AA28-488B8CEE9D6C}" type="datetimeFigureOut">
              <a:rPr lang="ru-RU" smtClean="0"/>
              <a:pPr/>
              <a:t>29.12.2015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6ED71-2072-454E-AA52-78A024E4360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4A913C-72E2-4970-AA28-488B8CEE9D6C}" type="datetimeFigureOut">
              <a:rPr lang="ru-RU" smtClean="0"/>
              <a:pPr/>
              <a:t>29.12.2015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6ED71-2072-454E-AA52-78A024E4360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4A913C-72E2-4970-AA28-488B8CEE9D6C}" type="datetimeFigureOut">
              <a:rPr lang="ru-RU" smtClean="0"/>
              <a:pPr/>
              <a:t>29.12.2015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6ED71-2072-454E-AA52-78A024E4360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4A913C-72E2-4970-AA28-488B8CEE9D6C}" type="datetimeFigureOut">
              <a:rPr lang="ru-RU" smtClean="0"/>
              <a:pPr/>
              <a:t>29.12.2015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6ED71-2072-454E-AA52-78A024E4360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4A913C-72E2-4970-AA28-488B8CEE9D6C}" type="datetimeFigureOut">
              <a:rPr lang="ru-RU" smtClean="0"/>
              <a:pPr/>
              <a:t>29.12.2015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6ED71-2072-454E-AA52-78A024E4360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4A913C-72E2-4970-AA28-488B8CEE9D6C}" type="datetimeFigureOut">
              <a:rPr lang="ru-RU" smtClean="0"/>
              <a:pPr/>
              <a:t>29.12.2015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56ED71-2072-454E-AA52-78A024E4360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428605"/>
            <a:ext cx="7772400" cy="1000131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Ставропольский государственный аграрный университет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1714488"/>
            <a:ext cx="6772300" cy="3924312"/>
          </a:xfrm>
        </p:spPr>
        <p:txBody>
          <a:bodyPr/>
          <a:lstStyle/>
          <a:p>
            <a:r>
              <a:rPr lang="ru-RU" dirty="0" smtClean="0"/>
              <a:t>Практическое занятие 7</a:t>
            </a:r>
          </a:p>
          <a:p>
            <a:r>
              <a:rPr lang="ru-RU" dirty="0" smtClean="0"/>
              <a:t>Тема: «</a:t>
            </a:r>
            <a:r>
              <a:rPr lang="ru-RU" dirty="0"/>
              <a:t>Понятие о неохраняемых объектах промышленной собственности и формах их </a:t>
            </a:r>
            <a:r>
              <a:rPr lang="ru-RU" dirty="0" smtClean="0"/>
              <a:t>передачи».</a:t>
            </a:r>
            <a:endParaRPr lang="ru-RU" dirty="0"/>
          </a:p>
          <a:p>
            <a:r>
              <a:rPr lang="ru-RU" b="1" dirty="0"/>
              <a:t> 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Практическое занятие № 7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b="1" dirty="0"/>
              <a:t>Цель: изучить общие понятия и положения патентования и  </a:t>
            </a:r>
            <a:r>
              <a:rPr lang="ru-RU" b="1" dirty="0" smtClean="0"/>
              <a:t>лицензирования, промышленная собственность и форма передачи.</a:t>
            </a:r>
            <a:endParaRPr lang="ru-RU" b="1" dirty="0"/>
          </a:p>
          <a:p>
            <a:r>
              <a:rPr lang="ru-RU" dirty="0" smtClean="0"/>
              <a:t>Теоретическая </a:t>
            </a:r>
            <a:r>
              <a:rPr lang="ru-RU" dirty="0"/>
              <a:t>часть практического занятия представлена в лекции № 7</a:t>
            </a:r>
          </a:p>
          <a:p>
            <a:r>
              <a:rPr lang="ru-RU" dirty="0" smtClean="0"/>
              <a:t>Порядок </a:t>
            </a:r>
            <a:r>
              <a:rPr lang="ru-RU" dirty="0"/>
              <a:t>выполнения работы:</a:t>
            </a:r>
          </a:p>
          <a:p>
            <a:r>
              <a:rPr lang="ru-RU" dirty="0"/>
              <a:t>- изучить основные положения лекции № 7</a:t>
            </a:r>
          </a:p>
          <a:p>
            <a:r>
              <a:rPr lang="ru-RU" dirty="0"/>
              <a:t>- письменно ответить на контрольные вопросы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Практическое занятие № 7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4400" b="1" dirty="0"/>
              <a:t>Контрольные вопросы:</a:t>
            </a:r>
          </a:p>
          <a:p>
            <a:pPr lvl="0"/>
            <a:r>
              <a:rPr lang="ru-RU" dirty="0" smtClean="0"/>
              <a:t>Понятие </a:t>
            </a:r>
            <a:r>
              <a:rPr lang="ru-RU" dirty="0"/>
              <a:t>ноу-хау;</a:t>
            </a:r>
          </a:p>
          <a:p>
            <a:pPr lvl="0"/>
            <a:r>
              <a:rPr lang="ru-RU" dirty="0"/>
              <a:t>Характерные черты ноу-хау;</a:t>
            </a:r>
          </a:p>
          <a:p>
            <a:pPr lvl="0"/>
            <a:r>
              <a:rPr lang="ru-RU" dirty="0"/>
              <a:t>Передача ноу-хау;</a:t>
            </a:r>
          </a:p>
          <a:p>
            <a:pPr lvl="0"/>
            <a:r>
              <a:rPr lang="ru-RU" dirty="0"/>
              <a:t>Особенности договора о передаче ноу-хау;</a:t>
            </a:r>
          </a:p>
          <a:p>
            <a:pPr lvl="0"/>
            <a:r>
              <a:rPr lang="ru-RU" dirty="0"/>
              <a:t>Формы передачи ноу-хау.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ru-RU" dirty="0" smtClean="0"/>
              <a:t>Понятие ноу-хау;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00634"/>
          </a:xfrm>
        </p:spPr>
        <p:txBody>
          <a:bodyPr>
            <a:noAutofit/>
          </a:bodyPr>
          <a:lstStyle/>
          <a:p>
            <a:pPr algn="just"/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Ноу-хау представляет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собой технические знания, производственный опыт, специальные технические навыки и «секреты производства», необходимые и достаточные для налаживания того или иного производства, технологии, процесса, создания различного оборудования, позволяющие в короткий срок с наименьшими затратами освоить и выпускать конкурентоспособную продукцию на высоком техническом уровне.</a:t>
            </a:r>
          </a:p>
          <a:p>
            <a:pPr algn="just"/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Сущность ноу-хау, с 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одной стороны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, состоит в том, что изобретатель предпочитает сохранить в секрете неизвестные элементы своего изобретения, вместо того, чтобы полностью раскрыть их в заявке на патент. Или же он подает заявку и обходит обязательство раскрыть определенные существенные данные, необходимые для реализации его изобретения. Эти данные он раскрывает только тогда, когда по договору с покупателем будут иметься условия об их охране.</a:t>
            </a:r>
          </a:p>
          <a:p>
            <a:pPr algn="just"/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С </a:t>
            </a:r>
            <a:r>
              <a:rPr lang="ru-RU" sz="1600" b="1" dirty="0">
                <a:latin typeface="Times New Roman" pitchFamily="18" charset="0"/>
                <a:cs typeface="Times New Roman" pitchFamily="18" charset="0"/>
              </a:rPr>
              <a:t>другой стороны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, понятие ноу-хау не обязательно связано с «секретами производства». Производитель работает над определенным способом или изготавливает определенные изделия и при этом в течение длительного времени накапливает определенный опыт, который желает получить другое лицо в целях экономии времени. При этом следует иметь в виду, что передаваемый накопленный опыт может иметь значительную ценность, например, для развивающейся страны и не представлять никакого интереса для развитой капиталистической страны.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Характерные черты ноу-хау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32500" lnSpcReduction="20000"/>
          </a:bodyPr>
          <a:lstStyle/>
          <a:p>
            <a:r>
              <a:rPr lang="ru-RU" sz="4200" b="1" dirty="0">
                <a:latin typeface="Times New Roman" pitchFamily="18" charset="0"/>
                <a:cs typeface="Times New Roman" pitchFamily="18" charset="0"/>
              </a:rPr>
              <a:t>Характерными чертами ноу-хау являются:</a:t>
            </a:r>
            <a:endParaRPr lang="ru-RU" sz="4200" dirty="0">
              <a:latin typeface="Times New Roman" pitchFamily="18" charset="0"/>
              <a:cs typeface="Times New Roman" pitchFamily="18" charset="0"/>
            </a:endParaRPr>
          </a:p>
          <a:p>
            <a:endParaRPr lang="ru-RU" dirty="0" smtClean="0"/>
          </a:p>
          <a:p>
            <a:pPr algn="just"/>
            <a:r>
              <a:rPr lang="ru-RU" sz="43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sz="4300" dirty="0">
                <a:latin typeface="Times New Roman" pitchFamily="18" charset="0"/>
                <a:cs typeface="Times New Roman" pitchFamily="18" charset="0"/>
              </a:rPr>
              <a:t>. Применимость, т. е. исключаются чисто научные предположения и непрактические знания.</a:t>
            </a:r>
          </a:p>
          <a:p>
            <a:pPr algn="just"/>
            <a:r>
              <a:rPr lang="ru-RU" sz="4300" dirty="0">
                <a:latin typeface="Times New Roman" pitchFamily="18" charset="0"/>
                <a:cs typeface="Times New Roman" pitchFamily="18" charset="0"/>
              </a:rPr>
              <a:t>2. Техническая осуществимость, т. е. возможность с помощью имеющихся знаний и технических средств достичь, желаемую техническую цель.</a:t>
            </a:r>
          </a:p>
          <a:p>
            <a:pPr algn="just"/>
            <a:r>
              <a:rPr lang="ru-RU" sz="4300" dirty="0">
                <a:latin typeface="Times New Roman" pitchFamily="18" charset="0"/>
                <a:cs typeface="Times New Roman" pitchFamily="18" charset="0"/>
              </a:rPr>
              <a:t>3. Ценность. Понятие ноу-хау имеет чрезвычайно широкое содержание, оно может охватывать всевозможную техническую и иную информацию, необходимую для производства какого-либо изделия, и представляет собой определенную экономическую ценность. Ценность ноу-хау определяется полезностью нового результата, для использования которой их обладатель должен иметь определенные технические знания и технические навыки.</a:t>
            </a:r>
          </a:p>
          <a:p>
            <a:pPr algn="just"/>
            <a:r>
              <a:rPr lang="ru-RU" sz="4300" dirty="0">
                <a:latin typeface="Times New Roman" pitchFamily="18" charset="0"/>
                <a:cs typeface="Times New Roman" pitchFamily="18" charset="0"/>
              </a:rPr>
              <a:t>4. Конфиденциальность, т. е. секретность информации и документации. Это один из наиболее важных признаков, так как технические знания, опубликованные в полном объеме и известные широкому кругу людей, относятся к кругу очевидного знания, а не к ноу-хау.</a:t>
            </a:r>
          </a:p>
          <a:p>
            <a:pPr algn="just"/>
            <a:r>
              <a:rPr lang="ru-RU" sz="4300" dirty="0">
                <a:latin typeface="Times New Roman" pitchFamily="18" charset="0"/>
                <a:cs typeface="Times New Roman" pitchFamily="18" charset="0"/>
              </a:rPr>
              <a:t>5. Отсутствие правовой охраны. Ноу-хау не пользуется такой правовой охраной, какой пользуются изобретения, промышленные образцы и товарные знаки. Ноу-хау не является объектом исключительного права, т. е. обладая производственными знаниями и опытом, их владелец не имеет права на исключительное их использование. Определение понятия ноу-хау и его охрана не существует ни в международных соглашениях по охране промышленной собственности, ни во внутреннем законодательстве страны.</a:t>
            </a:r>
          </a:p>
          <a:p>
            <a:pPr algn="just"/>
            <a:endParaRPr lang="ru-RU" sz="43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ru-RU" dirty="0" smtClean="0"/>
              <a:t>Передача ноу-хау;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algn="just"/>
            <a:r>
              <a:rPr lang="ru-RU" dirty="0"/>
              <a:t>Передача ноу-хау может быть осуществлена в виде технической документации, а также в форме обучения специалистов определенным приемам и методам выполнения какого-либо вида работ (консультации, техническая помощь и т. д.).</a:t>
            </a:r>
          </a:p>
          <a:p>
            <a:pPr algn="just"/>
            <a:r>
              <a:rPr lang="ru-RU" dirty="0"/>
              <a:t>В отличие от классической лицензии, когда лицензиар (продавец) за определенное вознаграждение передает лицензиату (покупателю) только юридическое право на использование своих патентов, ноу-хау предусматривает передачу как </a:t>
            </a:r>
            <a:r>
              <a:rPr lang="ru-RU" dirty="0" err="1"/>
              <a:t>охраноспособных</a:t>
            </a:r>
            <a:r>
              <a:rPr lang="ru-RU" dirty="0"/>
              <a:t>, так и </a:t>
            </a:r>
            <a:r>
              <a:rPr lang="ru-RU" dirty="0" err="1"/>
              <a:t>неохраноспособных</a:t>
            </a:r>
            <a:r>
              <a:rPr lang="ru-RU" dirty="0"/>
              <a:t> научно-технических достижений.</a:t>
            </a:r>
          </a:p>
          <a:p>
            <a:pPr algn="just"/>
            <a:r>
              <a:rPr lang="ru-RU" dirty="0"/>
              <a:t>В первом случае — это научно-технические достижения, выполненные на уровне изобретений, но по каким-то причинам (например, запреты, ранее распространяемые на данное производство, отсутствие реальной возможности осуществить контроль безвозмездного использования изобретения третьими лицами, конъюнктурные соображения и т. д.) полностью или частично не получившие правовой защиты.</a:t>
            </a:r>
          </a:p>
          <a:p>
            <a:pPr algn="just"/>
            <a:r>
              <a:rPr lang="ru-RU" dirty="0"/>
              <a:t>Во втором случае ноу-хау не является патентоспособным техническим решением задачи, а представляет, собой методику инженерных расчетов, рабочие чертежи, программы ЭВМ и т; д.</a:t>
            </a:r>
          </a:p>
          <a:p>
            <a:pPr algn="just"/>
            <a:r>
              <a:rPr lang="ru-RU" dirty="0"/>
              <a:t> </a:t>
            </a:r>
          </a:p>
          <a:p>
            <a:pPr algn="just"/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ru-RU" sz="3200" dirty="0" smtClean="0"/>
              <a:t>Особенности договора о передаче ноу-хау;</a:t>
            </a:r>
            <a:br>
              <a:rPr lang="ru-RU" sz="3200" dirty="0" smtClean="0"/>
            </a:br>
            <a:endParaRPr lang="ru-RU" sz="32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071546"/>
            <a:ext cx="8229600" cy="5054617"/>
          </a:xfrm>
        </p:spPr>
        <p:txBody>
          <a:bodyPr>
            <a:normAutofit fontScale="40000" lnSpcReduction="20000"/>
          </a:bodyPr>
          <a:lstStyle/>
          <a:p>
            <a:pPr algn="just"/>
            <a:r>
              <a:rPr lang="ru-RU" b="1" dirty="0"/>
              <a:t>Особенности договора о передаче и формы передачи ноу-хау.</a:t>
            </a:r>
          </a:p>
          <a:p>
            <a:pPr algn="just"/>
            <a:r>
              <a:rPr lang="ru-RU" dirty="0"/>
              <a:t>Особенность договора о передаче ноу-хау в международной практике состоит в том, что обе договаривающиеся стороны, заключая соглашение, подвергаются определенному риску. Когда продавец представляет ноу-хау, он раскрывает принадлежащий ему секрет производства. Не исключено, что покупатель в будущем раскроет этот секрет третьим лицам и продавец потеряет преимущества, которые он имел перед конкурентами. То же самое относится и к покупателю. Он не может знать, на какой период времени ноу-хау сохранит свою экономическую и техническую ценность при быстром развитии науки и техники. Если эта ценность будет утрачена, продавец не получит полностью вознаграждения за ноу-хау, которое выплачивается ему по частям, а покупатель не получит ожидаемой прибыли и возможно даже не возместит понесенных расходов.</a:t>
            </a:r>
          </a:p>
          <a:p>
            <a:pPr algn="just"/>
            <a:r>
              <a:rPr lang="ru-RU" dirty="0"/>
              <a:t>Продавец лицензии (лицензиар) боится раскрыть ноу-хау до заключения договора и опасается, что покупатель (лицензиат) воспользуется полученной информацией и откажется от подписания лицензионного договора.</a:t>
            </a:r>
          </a:p>
          <a:p>
            <a:pPr algn="just"/>
            <a:r>
              <a:rPr lang="ru-RU" dirty="0"/>
              <a:t>С другой стороны, лицензиат опасается, что секретом уже владеет или в ближайшее время будет владеть его конкурент, и он, используя приобретенные ноу-хау, не получит экономических преимуществ, на которые рассчитывает.</a:t>
            </a:r>
          </a:p>
          <a:p>
            <a:pPr algn="just"/>
            <a:r>
              <a:rPr lang="ru-RU" dirty="0"/>
              <a:t>Поэтому часто на практике используют заключение платного предварительного (опционного) соглашения, по которому лицензиат обязуется не сообщать, не разглашать и не использовать до момента заключения лицензионного договора сведений, полученных от лицензиара и носящих конфиденциальный характер. Лицензиар, в свою очередь, в течение этого же времени обязуется не вести переговоров с другими возможными покупателями. Кроме того, при заключении опционного соглашения устанавливаются основные условия возможности лицензионного договора.</a:t>
            </a:r>
          </a:p>
          <a:p>
            <a:pPr algn="just"/>
            <a:r>
              <a:rPr lang="ru-RU" dirty="0"/>
              <a:t>По договору о передаче ноу-хау лицензиату предоставляется право на использование секретов производства и опыта, не запатентованных их владельцами. В договор включается условие о неразглашении ноу-хау как в период срока действия лицензионного соглашения, так и после его окончания, что должно гарантироваться лицензиатом.</a:t>
            </a:r>
          </a:p>
          <a:p>
            <a:pPr algn="just"/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ru-RU" dirty="0" smtClean="0"/>
              <a:t>Формы передачи ноу-хау.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r>
              <a:rPr lang="ru-RU" sz="7200" b="1" dirty="0">
                <a:latin typeface="Times New Roman" pitchFamily="18" charset="0"/>
                <a:cs typeface="Times New Roman" pitchFamily="18" charset="0"/>
              </a:rPr>
              <a:t>Формы передачи ноу-хау</a:t>
            </a:r>
          </a:p>
          <a:p>
            <a:pPr algn="just"/>
            <a:r>
              <a:rPr lang="ru-RU" sz="4300" dirty="0">
                <a:latin typeface="Times New Roman" pitchFamily="18" charset="0"/>
                <a:cs typeface="Times New Roman" pitchFamily="18" charset="0"/>
              </a:rPr>
              <a:t>При осуществлении лицензионной торговли и экспортных поставок ноу-хау может передаваться:</a:t>
            </a:r>
          </a:p>
          <a:p>
            <a:pPr algn="just"/>
            <a:r>
              <a:rPr lang="ru-RU" sz="4300" dirty="0">
                <a:latin typeface="Times New Roman" pitchFamily="18" charset="0"/>
                <a:cs typeface="Times New Roman" pitchFamily="18" charset="0"/>
              </a:rPr>
              <a:t>1 как самостоятельный объект лицензионного соглашения — в виде беспатентной лицензии;</a:t>
            </a:r>
          </a:p>
          <a:p>
            <a:pPr algn="just"/>
            <a:r>
              <a:rPr lang="ru-RU" sz="4300" dirty="0">
                <a:latin typeface="Times New Roman" pitchFamily="18" charset="0"/>
                <a:cs typeface="Times New Roman" pitchFamily="18" charset="0"/>
              </a:rPr>
              <a:t>2 в составе лицензионного соглашения, включающего, наряду с передачей патентных прав, передачу ноу-хау;</a:t>
            </a:r>
          </a:p>
          <a:p>
            <a:pPr algn="just"/>
            <a:r>
              <a:rPr lang="ru-RU" sz="4300" dirty="0">
                <a:latin typeface="Times New Roman" pitchFamily="18" charset="0"/>
                <a:cs typeface="Times New Roman" pitchFamily="18" charset="0"/>
              </a:rPr>
              <a:t>3 в составе контракта на поставку оборудования, в которой ноу-хау входит как сопутствующая лицензия.</a:t>
            </a:r>
          </a:p>
          <a:p>
            <a:pPr algn="just"/>
            <a:r>
              <a:rPr lang="ru-RU" sz="5600" b="1" i="1" dirty="0">
                <a:latin typeface="Times New Roman" pitchFamily="18" charset="0"/>
                <a:cs typeface="Times New Roman" pitchFamily="18" charset="0"/>
              </a:rPr>
              <a:t>Ноу-хау как самостоятельный объект лицензионного соглашения</a:t>
            </a:r>
            <a:endParaRPr lang="ru-RU" sz="5600" b="1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4300" dirty="0">
                <a:latin typeface="Times New Roman" pitchFamily="18" charset="0"/>
                <a:cs typeface="Times New Roman" pitchFamily="18" charset="0"/>
              </a:rPr>
              <a:t>Лицензиату (покупателю) передаются законченные технические решения, содержащие ноу-хау, с целью организации производства на базе этих решений. В случае, если ноу-хау включает в себя всю совокупность знаний и опыта, то беспатентная лицензия фактически является лицензией на ноу-хау.</a:t>
            </a:r>
          </a:p>
          <a:p>
            <a:pPr algn="just"/>
            <a:r>
              <a:rPr lang="ru-RU" sz="4300" dirty="0">
                <a:latin typeface="Times New Roman" pitchFamily="18" charset="0"/>
                <a:cs typeface="Times New Roman" pitchFamily="18" charset="0"/>
              </a:rPr>
              <a:t>В случае же, если передаваемая техническая документация содержит только часть технических знаний и накопленного опыта, то ноу-хау является частью беспатентной лицензии</a:t>
            </a:r>
            <a:r>
              <a:rPr lang="ru-RU" sz="43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ru-RU" sz="8000" dirty="0" smtClean="0">
                <a:latin typeface="Times New Roman" pitchFamily="18" charset="0"/>
                <a:cs typeface="Times New Roman" pitchFamily="18" charset="0"/>
              </a:rPr>
              <a:t>Пример:</a:t>
            </a:r>
            <a:endParaRPr lang="ru-RU" sz="80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4300" dirty="0">
                <a:latin typeface="Times New Roman" pitchFamily="18" charset="0"/>
                <a:cs typeface="Times New Roman" pitchFamily="18" charset="0"/>
              </a:rPr>
              <a:t>Примером беспатентной лицензии, включившей всю совокупность знаний и опыта, необходимых для налаживания производства, явилось лицензионное соглашение, заключенное через В/О «</a:t>
            </a:r>
            <a:r>
              <a:rPr lang="ru-RU" sz="4300" dirty="0" err="1">
                <a:latin typeface="Times New Roman" pitchFamily="18" charset="0"/>
                <a:cs typeface="Times New Roman" pitchFamily="18" charset="0"/>
              </a:rPr>
              <a:t>Лицензинторг</a:t>
            </a:r>
            <a:r>
              <a:rPr lang="ru-RU" sz="4300" dirty="0">
                <a:latin typeface="Times New Roman" pitchFamily="18" charset="0"/>
                <a:cs typeface="Times New Roman" pitchFamily="18" charset="0"/>
              </a:rPr>
              <a:t>» (лицензиар) с чехословацкой фирмой В/О «</a:t>
            </a:r>
            <a:r>
              <a:rPr lang="ru-RU" sz="4300" dirty="0" err="1">
                <a:latin typeface="Times New Roman" pitchFamily="18" charset="0"/>
                <a:cs typeface="Times New Roman" pitchFamily="18" charset="0"/>
              </a:rPr>
              <a:t>Политехна</a:t>
            </a:r>
            <a:r>
              <a:rPr lang="ru-RU" sz="4300" dirty="0">
                <a:latin typeface="Times New Roman" pitchFamily="18" charset="0"/>
                <a:cs typeface="Times New Roman" pitchFamily="18" charset="0"/>
              </a:rPr>
              <a:t>» (лицензиат) на производство трубчатых электрических нагревателей и блоков для атомных электростанций. На основе лицензионного соглашения лицензиату было передано право на использование знаний, опыта и секретов производства, необходимых для изготовления, использования и продажи трубчатых электрических нагревателей, тэнов и блоков для атомных электростанций.</a:t>
            </a:r>
          </a:p>
          <a:p>
            <a:pPr algn="just"/>
            <a:r>
              <a:rPr lang="ru-RU" sz="4300" dirty="0">
                <a:latin typeface="Times New Roman" pitchFamily="18" charset="0"/>
                <a:cs typeface="Times New Roman" pitchFamily="18" charset="0"/>
              </a:rPr>
              <a:t>В лицензионном соглашении на ноу-хау предусмотрена передача технической документации, включая конструкторскую документацию на тэны и блоки, технические условия на их изготовление, инструкцию по эксплуатации, методику электрических и тепловых расчетов тэнов, технологическую документацию, относящуюся к процессам изготовления тэнов и блоков.</a:t>
            </a:r>
          </a:p>
          <a:p>
            <a:pPr algn="just"/>
            <a:r>
              <a:rPr lang="ru-RU" sz="4300" dirty="0">
                <a:latin typeface="Times New Roman" pitchFamily="18" charset="0"/>
                <a:cs typeface="Times New Roman" pitchFamily="18" charset="0"/>
              </a:rPr>
              <a:t>Кроме того, лицензионным соглашением предусмотрено оказание технической помощи лицензиату при разработке проекта, в подготовке и освоении производства тэнов и блоков, а также обучение персонала методам и приемам работы, относящимся к производству тэнов.</a:t>
            </a:r>
          </a:p>
          <a:p>
            <a:pPr algn="just"/>
            <a:endParaRPr lang="ru-RU" sz="43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1307</Words>
  <Application>Microsoft Office PowerPoint</Application>
  <PresentationFormat>Экран (4:3)</PresentationFormat>
  <Paragraphs>55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2" baseType="lpstr">
      <vt:lpstr>Arial</vt:lpstr>
      <vt:lpstr>Calibri</vt:lpstr>
      <vt:lpstr>Times New Roman</vt:lpstr>
      <vt:lpstr>Тема Office</vt:lpstr>
      <vt:lpstr>Ставропольский государственный аграрный университет</vt:lpstr>
      <vt:lpstr>Практическое занятие № 7</vt:lpstr>
      <vt:lpstr>Практическое занятие № 7</vt:lpstr>
      <vt:lpstr>Понятие ноу-хау; </vt:lpstr>
      <vt:lpstr>Характерные черты ноу-хау</vt:lpstr>
      <vt:lpstr>Передача ноу-хау; </vt:lpstr>
      <vt:lpstr>Особенности договора о передаче ноу-хау; </vt:lpstr>
      <vt:lpstr>Формы передачи ноу-хау. </vt:lpstr>
    </vt:vector>
  </TitlesOfParts>
  <Company>Ставропольский ГАУ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Ставропольский государственный аграрный университет</dc:title>
  <dc:creator>1</dc:creator>
  <cp:lastModifiedBy>acer</cp:lastModifiedBy>
  <cp:revision>3</cp:revision>
  <dcterms:created xsi:type="dcterms:W3CDTF">2011-11-17T09:21:33Z</dcterms:created>
  <dcterms:modified xsi:type="dcterms:W3CDTF">2015-12-29T19:25:55Z</dcterms:modified>
</cp:coreProperties>
</file>